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80" r:id="rId3"/>
    <p:sldId id="277" r:id="rId4"/>
    <p:sldId id="261" r:id="rId5"/>
    <p:sldId id="278" r:id="rId6"/>
    <p:sldId id="257" r:id="rId7"/>
    <p:sldId id="266" r:id="rId8"/>
    <p:sldId id="270" r:id="rId9"/>
    <p:sldId id="263" r:id="rId10"/>
    <p:sldId id="27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med Zulfiqar" initials="AZ" lastIdx="1" clrIdx="0">
    <p:extLst>
      <p:ext uri="{19B8F6BF-5375-455C-9EA6-DF929625EA0E}">
        <p15:presenceInfo xmlns:p15="http://schemas.microsoft.com/office/powerpoint/2012/main" userId="e6e315242961272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69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2635E-DF01-4CDA-A184-32A9A6F00DAA}" type="datetimeFigureOut">
              <a:rPr lang="en-ZA" smtClean="0"/>
              <a:t>2022/11/17</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933D8F-989B-416E-8B6C-DF84C6E54FB3}" type="slidenum">
              <a:rPr lang="en-ZA" smtClean="0"/>
              <a:t>‹#›</a:t>
            </a:fld>
            <a:endParaRPr lang="en-ZA"/>
          </a:p>
        </p:txBody>
      </p:sp>
    </p:spTree>
    <p:extLst>
      <p:ext uri="{BB962C8B-B14F-4D97-AF65-F5344CB8AC3E}">
        <p14:creationId xmlns:p14="http://schemas.microsoft.com/office/powerpoint/2010/main" val="1930093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p:cNvSpPr>
            <a:spLocks noGrp="1"/>
          </p:cNvSpPr>
          <p:nvPr>
            <p:ph type="dt" sz="half" idx="10"/>
          </p:nvPr>
        </p:nvSpPr>
        <p:spPr/>
        <p:txBody>
          <a:bodyPr/>
          <a:lstStyle/>
          <a:p>
            <a:fld id="{6F1F3F6D-BC82-43D3-AE48-1376CCE89387}" type="datetimeFigureOut">
              <a:rPr lang="en-ZA" smtClean="0"/>
              <a:t>2022/11/17</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5D78354C-E35D-4428-9AD9-363D302A9522}" type="slidenum">
              <a:rPr lang="en-ZA" smtClean="0"/>
              <a:t>‹#›</a:t>
            </a:fld>
            <a:endParaRPr lang="en-ZA"/>
          </a:p>
        </p:txBody>
      </p:sp>
    </p:spTree>
    <p:extLst>
      <p:ext uri="{BB962C8B-B14F-4D97-AF65-F5344CB8AC3E}">
        <p14:creationId xmlns:p14="http://schemas.microsoft.com/office/powerpoint/2010/main" val="3645980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6F1F3F6D-BC82-43D3-AE48-1376CCE89387}" type="datetimeFigureOut">
              <a:rPr lang="en-ZA" smtClean="0"/>
              <a:t>2022/11/17</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5D78354C-E35D-4428-9AD9-363D302A9522}" type="slidenum">
              <a:rPr lang="en-ZA" smtClean="0"/>
              <a:t>‹#›</a:t>
            </a:fld>
            <a:endParaRPr lang="en-ZA"/>
          </a:p>
        </p:txBody>
      </p:sp>
    </p:spTree>
    <p:extLst>
      <p:ext uri="{BB962C8B-B14F-4D97-AF65-F5344CB8AC3E}">
        <p14:creationId xmlns:p14="http://schemas.microsoft.com/office/powerpoint/2010/main" val="2684003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6F1F3F6D-BC82-43D3-AE48-1376CCE89387}" type="datetimeFigureOut">
              <a:rPr lang="en-ZA" smtClean="0"/>
              <a:t>2022/11/17</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5D78354C-E35D-4428-9AD9-363D302A9522}" type="slidenum">
              <a:rPr lang="en-ZA" smtClean="0"/>
              <a:t>‹#›</a:t>
            </a:fld>
            <a:endParaRPr lang="en-ZA"/>
          </a:p>
        </p:txBody>
      </p:sp>
    </p:spTree>
    <p:extLst>
      <p:ext uri="{BB962C8B-B14F-4D97-AF65-F5344CB8AC3E}">
        <p14:creationId xmlns:p14="http://schemas.microsoft.com/office/powerpoint/2010/main" val="3900609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6F1F3F6D-BC82-43D3-AE48-1376CCE89387}" type="datetimeFigureOut">
              <a:rPr lang="en-ZA" smtClean="0"/>
              <a:t>2022/11/17</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5D78354C-E35D-4428-9AD9-363D302A9522}" type="slidenum">
              <a:rPr lang="en-ZA" smtClean="0"/>
              <a:t>‹#›</a:t>
            </a:fld>
            <a:endParaRPr lang="en-ZA"/>
          </a:p>
        </p:txBody>
      </p:sp>
    </p:spTree>
    <p:extLst>
      <p:ext uri="{BB962C8B-B14F-4D97-AF65-F5344CB8AC3E}">
        <p14:creationId xmlns:p14="http://schemas.microsoft.com/office/powerpoint/2010/main" val="2921485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F1F3F6D-BC82-43D3-AE48-1376CCE89387}" type="datetimeFigureOut">
              <a:rPr lang="en-ZA" smtClean="0"/>
              <a:t>2022/11/17</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5D78354C-E35D-4428-9AD9-363D302A9522}" type="slidenum">
              <a:rPr lang="en-ZA" smtClean="0"/>
              <a:t>‹#›</a:t>
            </a:fld>
            <a:endParaRPr lang="en-ZA"/>
          </a:p>
        </p:txBody>
      </p:sp>
    </p:spTree>
    <p:extLst>
      <p:ext uri="{BB962C8B-B14F-4D97-AF65-F5344CB8AC3E}">
        <p14:creationId xmlns:p14="http://schemas.microsoft.com/office/powerpoint/2010/main" val="1239003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p:cNvSpPr>
            <a:spLocks noGrp="1"/>
          </p:cNvSpPr>
          <p:nvPr>
            <p:ph type="dt" sz="half" idx="10"/>
          </p:nvPr>
        </p:nvSpPr>
        <p:spPr/>
        <p:txBody>
          <a:bodyPr/>
          <a:lstStyle/>
          <a:p>
            <a:fld id="{6F1F3F6D-BC82-43D3-AE48-1376CCE89387}" type="datetimeFigureOut">
              <a:rPr lang="en-ZA" smtClean="0"/>
              <a:t>2022/11/17</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5D78354C-E35D-4428-9AD9-363D302A9522}" type="slidenum">
              <a:rPr lang="en-ZA" smtClean="0"/>
              <a:t>‹#›</a:t>
            </a:fld>
            <a:endParaRPr lang="en-ZA"/>
          </a:p>
        </p:txBody>
      </p:sp>
    </p:spTree>
    <p:extLst>
      <p:ext uri="{BB962C8B-B14F-4D97-AF65-F5344CB8AC3E}">
        <p14:creationId xmlns:p14="http://schemas.microsoft.com/office/powerpoint/2010/main" val="3579753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p:cNvSpPr>
            <a:spLocks noGrp="1"/>
          </p:cNvSpPr>
          <p:nvPr>
            <p:ph type="dt" sz="half" idx="10"/>
          </p:nvPr>
        </p:nvSpPr>
        <p:spPr/>
        <p:txBody>
          <a:bodyPr/>
          <a:lstStyle/>
          <a:p>
            <a:fld id="{6F1F3F6D-BC82-43D3-AE48-1376CCE89387}" type="datetimeFigureOut">
              <a:rPr lang="en-ZA" smtClean="0"/>
              <a:t>2022/11/17</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5D78354C-E35D-4428-9AD9-363D302A9522}" type="slidenum">
              <a:rPr lang="en-ZA" smtClean="0"/>
              <a:t>‹#›</a:t>
            </a:fld>
            <a:endParaRPr lang="en-ZA"/>
          </a:p>
        </p:txBody>
      </p:sp>
    </p:spTree>
    <p:extLst>
      <p:ext uri="{BB962C8B-B14F-4D97-AF65-F5344CB8AC3E}">
        <p14:creationId xmlns:p14="http://schemas.microsoft.com/office/powerpoint/2010/main" val="3030423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Date Placeholder 2"/>
          <p:cNvSpPr>
            <a:spLocks noGrp="1"/>
          </p:cNvSpPr>
          <p:nvPr>
            <p:ph type="dt" sz="half" idx="10"/>
          </p:nvPr>
        </p:nvSpPr>
        <p:spPr/>
        <p:txBody>
          <a:bodyPr/>
          <a:lstStyle/>
          <a:p>
            <a:fld id="{6F1F3F6D-BC82-43D3-AE48-1376CCE89387}" type="datetimeFigureOut">
              <a:rPr lang="en-ZA" smtClean="0"/>
              <a:t>2022/11/17</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5D78354C-E35D-4428-9AD9-363D302A9522}" type="slidenum">
              <a:rPr lang="en-ZA" smtClean="0"/>
              <a:t>‹#›</a:t>
            </a:fld>
            <a:endParaRPr lang="en-ZA"/>
          </a:p>
        </p:txBody>
      </p:sp>
    </p:spTree>
    <p:extLst>
      <p:ext uri="{BB962C8B-B14F-4D97-AF65-F5344CB8AC3E}">
        <p14:creationId xmlns:p14="http://schemas.microsoft.com/office/powerpoint/2010/main" val="2853647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F3F6D-BC82-43D3-AE48-1376CCE89387}" type="datetimeFigureOut">
              <a:rPr lang="en-ZA" smtClean="0"/>
              <a:t>2022/11/17</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5D78354C-E35D-4428-9AD9-363D302A9522}" type="slidenum">
              <a:rPr lang="en-ZA" smtClean="0"/>
              <a:t>‹#›</a:t>
            </a:fld>
            <a:endParaRPr lang="en-ZA"/>
          </a:p>
        </p:txBody>
      </p:sp>
    </p:spTree>
    <p:extLst>
      <p:ext uri="{BB962C8B-B14F-4D97-AF65-F5344CB8AC3E}">
        <p14:creationId xmlns:p14="http://schemas.microsoft.com/office/powerpoint/2010/main" val="3174463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F1F3F6D-BC82-43D3-AE48-1376CCE89387}" type="datetimeFigureOut">
              <a:rPr lang="en-ZA" smtClean="0"/>
              <a:t>2022/11/17</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5D78354C-E35D-4428-9AD9-363D302A9522}" type="slidenum">
              <a:rPr lang="en-ZA" smtClean="0"/>
              <a:t>‹#›</a:t>
            </a:fld>
            <a:endParaRPr lang="en-ZA"/>
          </a:p>
        </p:txBody>
      </p:sp>
    </p:spTree>
    <p:extLst>
      <p:ext uri="{BB962C8B-B14F-4D97-AF65-F5344CB8AC3E}">
        <p14:creationId xmlns:p14="http://schemas.microsoft.com/office/powerpoint/2010/main" val="1136179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F1F3F6D-BC82-43D3-AE48-1376CCE89387}" type="datetimeFigureOut">
              <a:rPr lang="en-ZA" smtClean="0"/>
              <a:t>2022/11/17</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5D78354C-E35D-4428-9AD9-363D302A9522}" type="slidenum">
              <a:rPr lang="en-ZA" smtClean="0"/>
              <a:t>‹#›</a:t>
            </a:fld>
            <a:endParaRPr lang="en-ZA"/>
          </a:p>
        </p:txBody>
      </p:sp>
    </p:spTree>
    <p:extLst>
      <p:ext uri="{BB962C8B-B14F-4D97-AF65-F5344CB8AC3E}">
        <p14:creationId xmlns:p14="http://schemas.microsoft.com/office/powerpoint/2010/main" val="2315903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1F3F6D-BC82-43D3-AE48-1376CCE89387}" type="datetimeFigureOut">
              <a:rPr lang="en-ZA" smtClean="0"/>
              <a:t>2022/11/17</a:t>
            </a:fld>
            <a:endParaRPr lang="en-Z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78354C-E35D-4428-9AD9-363D302A9522}" type="slidenum">
              <a:rPr lang="en-ZA" smtClean="0"/>
              <a:t>‹#›</a:t>
            </a:fld>
            <a:endParaRPr lang="en-ZA"/>
          </a:p>
        </p:txBody>
      </p:sp>
    </p:spTree>
    <p:extLst>
      <p:ext uri="{BB962C8B-B14F-4D97-AF65-F5344CB8AC3E}">
        <p14:creationId xmlns:p14="http://schemas.microsoft.com/office/powerpoint/2010/main" val="2466938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77E78C8-1DDC-4A9C-A19F-94F11D0F937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79" t="1976" r="2718" b="3704"/>
          <a:stretch/>
        </p:blipFill>
        <p:spPr>
          <a:xfrm>
            <a:off x="-67732" y="-186267"/>
            <a:ext cx="12259732" cy="7501467"/>
          </a:xfrm>
          <a:prstGeom prst="rect">
            <a:avLst/>
          </a:prstGeom>
        </p:spPr>
      </p:pic>
      <p:pic>
        <p:nvPicPr>
          <p:cNvPr id="9" name="Picture 8">
            <a:extLst>
              <a:ext uri="{FF2B5EF4-FFF2-40B4-BE49-F238E27FC236}">
                <a16:creationId xmlns:a16="http://schemas.microsoft.com/office/drawing/2014/main" id="{B939BCAF-66A0-20AC-EF77-518BD54AC3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21759">
            <a:off x="-14148443" y="681200"/>
            <a:ext cx="27622640" cy="6892481"/>
          </a:xfrm>
          <a:prstGeom prst="rect">
            <a:avLst/>
          </a:prstGeom>
        </p:spPr>
      </p:pic>
      <p:sp>
        <p:nvSpPr>
          <p:cNvPr id="14" name="TextBox 13">
            <a:extLst>
              <a:ext uri="{FF2B5EF4-FFF2-40B4-BE49-F238E27FC236}">
                <a16:creationId xmlns:a16="http://schemas.microsoft.com/office/drawing/2014/main" id="{731D9589-3A9A-7C0A-21C6-336A8A0663DE}"/>
              </a:ext>
            </a:extLst>
          </p:cNvPr>
          <p:cNvSpPr txBox="1"/>
          <p:nvPr/>
        </p:nvSpPr>
        <p:spPr>
          <a:xfrm>
            <a:off x="153591" y="201095"/>
            <a:ext cx="13423106" cy="2954655"/>
          </a:xfrm>
          <a:prstGeom prst="rect">
            <a:avLst/>
          </a:prstGeom>
          <a:noFill/>
        </p:spPr>
        <p:txBody>
          <a:bodyPr wrap="square">
            <a:spAutoFit/>
          </a:bodyPr>
          <a:lstStyle/>
          <a:p>
            <a:pPr algn="just"/>
            <a:r>
              <a:rPr lang="en-US" sz="3200" b="1" dirty="0">
                <a:latin typeface="Arial" panose="020B0604020202020204" pitchFamily="34" charset="0"/>
                <a:cs typeface="Arial" panose="020B0604020202020204" pitchFamily="34" charset="0"/>
              </a:rPr>
              <a:t>Homeworking Project Management</a:t>
            </a:r>
          </a:p>
          <a:p>
            <a:pPr algn="just"/>
            <a:r>
              <a:rPr lang="en-US" sz="3200" b="1" dirty="0">
                <a:latin typeface="Arial" panose="020B0604020202020204" pitchFamily="34" charset="0"/>
                <a:cs typeface="Arial" panose="020B0604020202020204" pitchFamily="34" charset="0"/>
              </a:rPr>
              <a:t>&amp; Agility as the New Normal</a:t>
            </a:r>
          </a:p>
          <a:p>
            <a:pPr algn="just"/>
            <a:r>
              <a:rPr lang="en-US" sz="3200" b="1" dirty="0">
                <a:latin typeface="Arial" panose="020B0604020202020204" pitchFamily="34" charset="0"/>
                <a:cs typeface="Arial" panose="020B0604020202020204" pitchFamily="34" charset="0"/>
              </a:rPr>
              <a:t>in a Covid-19 World</a:t>
            </a:r>
          </a:p>
          <a:p>
            <a:endParaRPr lang="en-US" b="1"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Muhammad Abdullah</a:t>
            </a:r>
          </a:p>
          <a:p>
            <a:r>
              <a:rPr lang="en-US" sz="2400" b="1" dirty="0">
                <a:latin typeface="Arial" panose="020B0604020202020204" pitchFamily="34" charset="0"/>
                <a:cs typeface="Arial" panose="020B0604020202020204" pitchFamily="34" charset="0"/>
              </a:rPr>
              <a:t>BSCS F19 A53</a:t>
            </a:r>
          </a:p>
          <a:p>
            <a:r>
              <a:rPr lang="en-US" sz="2400" b="1" dirty="0">
                <a:latin typeface="Arial" panose="020B0604020202020204" pitchFamily="34" charset="0"/>
                <a:cs typeface="Arial" panose="020B0604020202020204" pitchFamily="34" charset="0"/>
              </a:rPr>
              <a:t>Section B</a:t>
            </a:r>
            <a:endParaRPr lang="en-US" sz="2400" dirty="0"/>
          </a:p>
        </p:txBody>
      </p:sp>
    </p:spTree>
    <p:extLst>
      <p:ext uri="{BB962C8B-B14F-4D97-AF65-F5344CB8AC3E}">
        <p14:creationId xmlns:p14="http://schemas.microsoft.com/office/powerpoint/2010/main" val="943784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solidFill>
                  <a:srgbClr val="002060"/>
                </a:solidFill>
                <a:latin typeface="Adobe Garamond Pro Bold" panose="02020702060506020403" pitchFamily="18" charset="0"/>
              </a:rPr>
              <a:t>Are you ready for a new normal?</a:t>
            </a:r>
          </a:p>
        </p:txBody>
      </p:sp>
      <p:pic>
        <p:nvPicPr>
          <p:cNvPr id="4" name="Content Placeholder 3"/>
          <p:cNvPicPr>
            <a:picLocks noGrp="1" noChangeAspect="1"/>
          </p:cNvPicPr>
          <p:nvPr>
            <p:ph idx="1"/>
          </p:nvPr>
        </p:nvPicPr>
        <p:blipFill>
          <a:blip r:embed="rId2"/>
          <a:stretch>
            <a:fillRect/>
          </a:stretch>
        </p:blipFill>
        <p:spPr>
          <a:xfrm>
            <a:off x="1558343" y="1690688"/>
            <a:ext cx="8422783" cy="4838901"/>
          </a:xfrm>
          <a:prstGeom prst="rect">
            <a:avLst/>
          </a:prstGeom>
        </p:spPr>
      </p:pic>
    </p:spTree>
    <p:extLst>
      <p:ext uri="{BB962C8B-B14F-4D97-AF65-F5344CB8AC3E}">
        <p14:creationId xmlns:p14="http://schemas.microsoft.com/office/powerpoint/2010/main" val="3982595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solidFill>
                  <a:srgbClr val="002060"/>
                </a:solidFill>
                <a:latin typeface="Adobe Garamond Pro Bold" panose="02020702060506020403" pitchFamily="18" charset="0"/>
              </a:rPr>
              <a:t>Impact of COVID-19 on projects</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ZA" dirty="0"/>
              <a:t> Economy of country / world</a:t>
            </a:r>
          </a:p>
          <a:p>
            <a:pPr>
              <a:buFont typeface="Wingdings" panose="05000000000000000000" pitchFamily="2" charset="2"/>
              <a:buChar char="Ø"/>
            </a:pPr>
            <a:r>
              <a:rPr lang="en-ZA" dirty="0"/>
              <a:t> Reduced project budgets</a:t>
            </a:r>
          </a:p>
          <a:p>
            <a:pPr>
              <a:buFont typeface="Wingdings" panose="05000000000000000000" pitchFamily="2" charset="2"/>
              <a:buChar char="Ø"/>
            </a:pPr>
            <a:r>
              <a:rPr lang="en-ZA" dirty="0"/>
              <a:t> Projects put on hold or cancelled</a:t>
            </a:r>
          </a:p>
          <a:p>
            <a:pPr>
              <a:buFont typeface="Wingdings" panose="05000000000000000000" pitchFamily="2" charset="2"/>
              <a:buChar char="Ø"/>
            </a:pPr>
            <a:r>
              <a:rPr lang="en-ZA" dirty="0"/>
              <a:t> Retrenchments</a:t>
            </a:r>
          </a:p>
          <a:p>
            <a:pPr>
              <a:buFont typeface="Wingdings" panose="05000000000000000000" pitchFamily="2" charset="2"/>
              <a:buChar char="Ø"/>
            </a:pPr>
            <a:r>
              <a:rPr lang="en-ZA" dirty="0"/>
              <a:t> Lockdown restrictions (total shut down/levels/social distance)</a:t>
            </a:r>
          </a:p>
          <a:p>
            <a:pPr>
              <a:buFont typeface="Wingdings" panose="05000000000000000000" pitchFamily="2" charset="2"/>
              <a:buChar char="Ø"/>
            </a:pPr>
            <a:r>
              <a:rPr lang="en-ZA" dirty="0"/>
              <a:t> Project schedule compression techniques</a:t>
            </a:r>
          </a:p>
          <a:p>
            <a:pPr>
              <a:buFont typeface="Wingdings" panose="05000000000000000000" pitchFamily="2" charset="2"/>
              <a:buChar char="Ø"/>
            </a:pPr>
            <a:r>
              <a:rPr lang="en-ZA" dirty="0"/>
              <a:t> Quarantine / hospitalization / death</a:t>
            </a:r>
          </a:p>
          <a:p>
            <a:endParaRPr lang="en-ZA" dirty="0"/>
          </a:p>
        </p:txBody>
      </p:sp>
      <p:pic>
        <p:nvPicPr>
          <p:cNvPr id="4" name="Picture 3"/>
          <p:cNvPicPr>
            <a:picLocks noChangeAspect="1"/>
          </p:cNvPicPr>
          <p:nvPr/>
        </p:nvPicPr>
        <p:blipFill>
          <a:blip r:embed="rId2"/>
          <a:stretch>
            <a:fillRect/>
          </a:stretch>
        </p:blipFill>
        <p:spPr>
          <a:xfrm>
            <a:off x="6915956" y="1300766"/>
            <a:ext cx="2962141" cy="2498502"/>
          </a:xfrm>
          <a:prstGeom prst="rect">
            <a:avLst/>
          </a:prstGeom>
        </p:spPr>
      </p:pic>
    </p:spTree>
    <p:extLst>
      <p:ext uri="{BB962C8B-B14F-4D97-AF65-F5344CB8AC3E}">
        <p14:creationId xmlns:p14="http://schemas.microsoft.com/office/powerpoint/2010/main" val="23349763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062507"/>
          </a:xfrm>
        </p:spPr>
        <p:txBody>
          <a:bodyPr anchor="t"/>
          <a:lstStyle/>
          <a:p>
            <a:r>
              <a:rPr lang="en-ZA" dirty="0">
                <a:solidFill>
                  <a:srgbClr val="002060"/>
                </a:solidFill>
                <a:latin typeface="Adobe Garamond Pro Bold" panose="02020702060506020403" pitchFamily="18" charset="0"/>
                <a:ea typeface="Times New Roman" panose="02020603050405020304" pitchFamily="18" charset="0"/>
              </a:rPr>
              <a:t>Virtual Project Management</a:t>
            </a:r>
            <a:endParaRPr lang="en-ZA" dirty="0">
              <a:solidFill>
                <a:srgbClr val="002060"/>
              </a:solidFill>
              <a:latin typeface="Adobe Garamond Pro Bold" panose="02020702060506020403" pitchFamily="18" charset="0"/>
            </a:endParaRPr>
          </a:p>
        </p:txBody>
      </p:sp>
      <p:sp>
        <p:nvSpPr>
          <p:cNvPr id="4" name="Text Placeholder 3"/>
          <p:cNvSpPr>
            <a:spLocks noGrp="1"/>
          </p:cNvSpPr>
          <p:nvPr>
            <p:ph type="body" sz="half" idx="2"/>
          </p:nvPr>
        </p:nvSpPr>
        <p:spPr>
          <a:xfrm>
            <a:off x="839788" y="1519707"/>
            <a:ext cx="3932237" cy="4349281"/>
          </a:xfrm>
        </p:spPr>
        <p:txBody>
          <a:bodyPr>
            <a:normAutofit/>
          </a:bodyPr>
          <a:lstStyle/>
          <a:p>
            <a:r>
              <a:rPr lang="en-ZA" dirty="0"/>
              <a:t>Virtual project management is the process by which one </a:t>
            </a:r>
            <a:r>
              <a:rPr lang="en-ZA" b="1" dirty="0"/>
              <a:t>manages projects via remote or virtual teams</a:t>
            </a:r>
            <a:r>
              <a:rPr lang="en-ZA" dirty="0"/>
              <a:t>. When teams are distributed across different time zones, they still need to get assigned tasks and that work must be monitored and tracked to make sure it stays on schedule. As more teams </a:t>
            </a:r>
            <a:r>
              <a:rPr lang="en-ZA" b="1" dirty="0"/>
              <a:t>work from home</a:t>
            </a:r>
            <a:r>
              <a:rPr lang="en-ZA" dirty="0"/>
              <a:t>, virtual project management has become our </a:t>
            </a:r>
            <a:r>
              <a:rPr lang="en-ZA" b="1" dirty="0"/>
              <a:t>new norm.</a:t>
            </a:r>
          </a:p>
          <a:p>
            <a:r>
              <a:rPr lang="en-ZA" dirty="0"/>
              <a:t>Project teams being managed are </a:t>
            </a:r>
            <a:r>
              <a:rPr lang="en-ZA" b="1" dirty="0"/>
              <a:t>not in one place</a:t>
            </a:r>
            <a:r>
              <a:rPr lang="en-ZA" dirty="0"/>
              <a:t>, but rather scattered over across the four corners of the world. Not having physical contact with one’s team creates new obstacles that project managers must overcome.</a:t>
            </a:r>
          </a:p>
          <a:p>
            <a:r>
              <a:rPr lang="en-ZA" dirty="0"/>
              <a:t>Things are changing and project managers must change with them and take their project management into the </a:t>
            </a:r>
            <a:r>
              <a:rPr lang="en-ZA" b="1" dirty="0"/>
              <a:t>digital age</a:t>
            </a:r>
            <a:endParaRPr lang="en-ZA" dirty="0"/>
          </a:p>
        </p:txBody>
      </p:sp>
      <p:pic>
        <p:nvPicPr>
          <p:cNvPr id="5" name="Picture Placeholder 4"/>
          <p:cNvPicPr>
            <a:picLocks noGrp="1" noChangeAspect="1"/>
          </p:cNvPicPr>
          <p:nvPr>
            <p:ph idx="1"/>
          </p:nvPr>
        </p:nvPicPr>
        <p:blipFill>
          <a:blip r:embed="rId2"/>
          <a:srcRect l="16122" r="16122"/>
          <a:stretch>
            <a:fillRect/>
          </a:stretch>
        </p:blipFill>
        <p:spPr>
          <a:xfrm>
            <a:off x="5555376" y="1281308"/>
            <a:ext cx="5427823" cy="4285859"/>
          </a:xfrm>
          <a:prstGeom prst="rect">
            <a:avLst/>
          </a:prstGeom>
        </p:spPr>
      </p:pic>
    </p:spTree>
    <p:extLst>
      <p:ext uri="{BB962C8B-B14F-4D97-AF65-F5344CB8AC3E}">
        <p14:creationId xmlns:p14="http://schemas.microsoft.com/office/powerpoint/2010/main" val="4244406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solidFill>
                  <a:srgbClr val="002060"/>
                </a:solidFill>
                <a:latin typeface="Adobe Garamond Pro Bold" panose="02020702060506020403" pitchFamily="18" charset="0"/>
              </a:rPr>
              <a:t>How can virtual project management be applied successful</a:t>
            </a:r>
          </a:p>
        </p:txBody>
      </p:sp>
      <p:sp>
        <p:nvSpPr>
          <p:cNvPr id="3" name="Content Placeholder 2"/>
          <p:cNvSpPr>
            <a:spLocks noGrp="1"/>
          </p:cNvSpPr>
          <p:nvPr>
            <p:ph idx="1"/>
          </p:nvPr>
        </p:nvSpPr>
        <p:spPr/>
        <p:txBody>
          <a:bodyPr>
            <a:normAutofit fontScale="25000" lnSpcReduction="20000"/>
          </a:bodyPr>
          <a:lstStyle/>
          <a:p>
            <a:pPr>
              <a:buFont typeface="Wingdings" panose="05000000000000000000" pitchFamily="2" charset="2"/>
              <a:buChar char="Ø"/>
            </a:pPr>
            <a:r>
              <a:rPr lang="en-ZA" sz="9600" dirty="0"/>
              <a:t> Establish trust </a:t>
            </a:r>
          </a:p>
          <a:p>
            <a:pPr>
              <a:buFont typeface="Wingdings" panose="05000000000000000000" pitchFamily="2" charset="2"/>
              <a:buChar char="Ø"/>
            </a:pPr>
            <a:r>
              <a:rPr lang="en-ZA" sz="9600" dirty="0"/>
              <a:t> Define new ways of managing projects</a:t>
            </a:r>
          </a:p>
          <a:p>
            <a:pPr>
              <a:buFont typeface="Wingdings" panose="05000000000000000000" pitchFamily="2" charset="2"/>
              <a:buChar char="Ø"/>
            </a:pPr>
            <a:r>
              <a:rPr lang="en-ZA" sz="9600" dirty="0"/>
              <a:t> Set up ground rules (check your emails, calls, tasks, social media)</a:t>
            </a:r>
          </a:p>
          <a:p>
            <a:pPr>
              <a:buFont typeface="Wingdings" panose="05000000000000000000" pitchFamily="2" charset="2"/>
              <a:buChar char="Ø"/>
            </a:pPr>
            <a:r>
              <a:rPr lang="en-ZA" sz="9600" dirty="0"/>
              <a:t> Improve communication – reporting</a:t>
            </a:r>
          </a:p>
          <a:p>
            <a:pPr>
              <a:buFont typeface="Wingdings" panose="05000000000000000000" pitchFamily="2" charset="2"/>
              <a:buChar char="Ø"/>
            </a:pPr>
            <a:r>
              <a:rPr lang="en-ZA" sz="9600" dirty="0"/>
              <a:t> Track teams performance/deadlines</a:t>
            </a:r>
          </a:p>
          <a:p>
            <a:pPr>
              <a:buFont typeface="Wingdings" panose="05000000000000000000" pitchFamily="2" charset="2"/>
              <a:buChar char="Ø"/>
            </a:pPr>
            <a:r>
              <a:rPr lang="en-ZA" sz="9600" dirty="0"/>
              <a:t> Manage working from home</a:t>
            </a:r>
          </a:p>
          <a:p>
            <a:pPr>
              <a:buFont typeface="Wingdings" panose="05000000000000000000" pitchFamily="2" charset="2"/>
              <a:buChar char="Ø"/>
            </a:pPr>
            <a:r>
              <a:rPr lang="en-ZA" sz="9600" dirty="0"/>
              <a:t> Stick to the scheduled meetings (stand-up)</a:t>
            </a:r>
          </a:p>
          <a:p>
            <a:pPr>
              <a:buFont typeface="Wingdings" panose="05000000000000000000" pitchFamily="2" charset="2"/>
              <a:buChar char="Ø"/>
            </a:pPr>
            <a:r>
              <a:rPr lang="en-ZA" sz="9600" dirty="0"/>
              <a:t> Use technology: tools, services</a:t>
            </a:r>
          </a:p>
          <a:p>
            <a:pPr>
              <a:buFont typeface="Wingdings" panose="05000000000000000000" pitchFamily="2" charset="2"/>
              <a:buChar char="Ø"/>
            </a:pPr>
            <a:r>
              <a:rPr lang="en-ZA" sz="9600" dirty="0"/>
              <a:t> Use social media</a:t>
            </a:r>
          </a:p>
          <a:p>
            <a:pPr>
              <a:buFont typeface="Wingdings" panose="05000000000000000000" pitchFamily="2" charset="2"/>
              <a:buChar char="Ø"/>
            </a:pPr>
            <a:r>
              <a:rPr lang="en-ZA" sz="9600" dirty="0"/>
              <a:t> e-Signatures</a:t>
            </a:r>
          </a:p>
          <a:p>
            <a:pPr>
              <a:buFont typeface="Wingdings" panose="05000000000000000000" pitchFamily="2" charset="2"/>
              <a:buChar char="Ø"/>
            </a:pPr>
            <a:r>
              <a:rPr lang="en-ZA" sz="9600" dirty="0"/>
              <a:t> Create virtual PMO</a:t>
            </a:r>
          </a:p>
          <a:p>
            <a:pPr>
              <a:buFont typeface="Wingdings" panose="05000000000000000000" pitchFamily="2" charset="2"/>
              <a:buChar char="Ø"/>
            </a:pPr>
            <a:r>
              <a:rPr lang="en-ZA" sz="9600" dirty="0"/>
              <a:t> Manage costs / timesheets</a:t>
            </a:r>
          </a:p>
          <a:p>
            <a:pPr>
              <a:buFont typeface="Wingdings" panose="05000000000000000000" pitchFamily="2" charset="2"/>
              <a:buChar char="Ø"/>
            </a:pPr>
            <a:r>
              <a:rPr lang="en-ZA" sz="9600" dirty="0"/>
              <a:t> Manage dual reporting </a:t>
            </a:r>
          </a:p>
          <a:p>
            <a:endParaRPr lang="en-ZA" dirty="0"/>
          </a:p>
        </p:txBody>
      </p:sp>
    </p:spTree>
    <p:extLst>
      <p:ext uri="{BB962C8B-B14F-4D97-AF65-F5344CB8AC3E}">
        <p14:creationId xmlns:p14="http://schemas.microsoft.com/office/powerpoint/2010/main" val="3709767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ZA" sz="3600" dirty="0">
                <a:solidFill>
                  <a:srgbClr val="002060"/>
                </a:solidFill>
                <a:latin typeface="Adobe Garamond Pro Bold" panose="02020702060506020403" pitchFamily="18" charset="0"/>
              </a:rPr>
              <a:t>Impact of working from home</a:t>
            </a:r>
          </a:p>
        </p:txBody>
      </p:sp>
      <p:pic>
        <p:nvPicPr>
          <p:cNvPr id="6" name="Picture Placeholder 5"/>
          <p:cNvPicPr>
            <a:picLocks noGrp="1" noChangeAspect="1"/>
          </p:cNvPicPr>
          <p:nvPr>
            <p:ph type="pic" idx="1"/>
          </p:nvPr>
        </p:nvPicPr>
        <p:blipFill>
          <a:blip r:embed="rId2"/>
          <a:srcRect l="7770" r="7770"/>
          <a:stretch>
            <a:fillRect/>
          </a:stretch>
        </p:blipFill>
        <p:spPr>
          <a:prstGeom prst="rect">
            <a:avLst/>
          </a:prstGeom>
        </p:spPr>
      </p:pic>
      <p:sp>
        <p:nvSpPr>
          <p:cNvPr id="4" name="Text Placeholder 3"/>
          <p:cNvSpPr>
            <a:spLocks noGrp="1"/>
          </p:cNvSpPr>
          <p:nvPr>
            <p:ph type="body" sz="half" idx="2"/>
          </p:nvPr>
        </p:nvSpPr>
        <p:spPr>
          <a:xfrm>
            <a:off x="839788" y="2057400"/>
            <a:ext cx="3932237" cy="3982792"/>
          </a:xfrm>
        </p:spPr>
        <p:txBody>
          <a:bodyPr>
            <a:noAutofit/>
          </a:bodyPr>
          <a:lstStyle/>
          <a:p>
            <a:pPr marL="457200" indent="-457200" algn="just">
              <a:buFont typeface="Wingdings" panose="05000000000000000000" pitchFamily="2" charset="2"/>
              <a:buChar char="Ø"/>
            </a:pPr>
            <a:r>
              <a:rPr lang="en-ZA" sz="2800" dirty="0"/>
              <a:t>reduced absenteeism and turnover</a:t>
            </a:r>
          </a:p>
          <a:p>
            <a:pPr marL="360000" indent="-457200" algn="just">
              <a:buFont typeface="Wingdings" panose="05000000000000000000" pitchFamily="2" charset="2"/>
              <a:buChar char="Ø"/>
            </a:pPr>
            <a:r>
              <a:rPr lang="en-ZA" sz="2800" dirty="0"/>
              <a:t>High employee retention – balancing act</a:t>
            </a:r>
          </a:p>
          <a:p>
            <a:pPr marL="457200" indent="-457200" algn="just">
              <a:buFont typeface="Wingdings" panose="05000000000000000000" pitchFamily="2" charset="2"/>
              <a:buChar char="Ø"/>
            </a:pPr>
            <a:r>
              <a:rPr lang="en-ZA" sz="2800" dirty="0"/>
              <a:t>Good for bottom line</a:t>
            </a:r>
          </a:p>
          <a:p>
            <a:pPr marL="457200" indent="-457200" algn="just">
              <a:buFont typeface="Wingdings" panose="05000000000000000000" pitchFamily="2" charset="2"/>
              <a:buChar char="Ø"/>
            </a:pPr>
            <a:r>
              <a:rPr lang="en-ZA" sz="2800" dirty="0"/>
              <a:t>Attract and access to more talent</a:t>
            </a:r>
          </a:p>
          <a:p>
            <a:pPr marL="457200" indent="-457200" algn="just">
              <a:buFont typeface="Wingdings" panose="05000000000000000000" pitchFamily="2" charset="2"/>
              <a:buChar char="Ø"/>
            </a:pPr>
            <a:r>
              <a:rPr lang="en-ZA" sz="2800" dirty="0"/>
              <a:t>Greater productivity</a:t>
            </a:r>
          </a:p>
        </p:txBody>
      </p:sp>
    </p:spTree>
    <p:extLst>
      <p:ext uri="{BB962C8B-B14F-4D97-AF65-F5344CB8AC3E}">
        <p14:creationId xmlns:p14="http://schemas.microsoft.com/office/powerpoint/2010/main" val="3809966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r>
              <a:rPr lang="en-ZA" sz="3600" dirty="0">
                <a:solidFill>
                  <a:srgbClr val="002060"/>
                </a:solidFill>
                <a:latin typeface="Adobe Garamond Pro Bold" panose="02020702060506020403" pitchFamily="18" charset="0"/>
              </a:rPr>
              <a:t>Impact of working from home </a:t>
            </a:r>
            <a:br>
              <a:rPr lang="en-ZA" sz="3600" dirty="0">
                <a:solidFill>
                  <a:srgbClr val="002060"/>
                </a:solidFill>
                <a:latin typeface="Adobe Garamond Pro Bold" panose="02020702060506020403" pitchFamily="18" charset="0"/>
              </a:rPr>
            </a:br>
            <a:endParaRPr lang="en-ZA" sz="3600" dirty="0">
              <a:solidFill>
                <a:srgbClr val="002060"/>
              </a:solidFill>
              <a:latin typeface="Adobe Garamond Pro Bold" panose="02020702060506020403" pitchFamily="18" charset="0"/>
            </a:endParaRPr>
          </a:p>
        </p:txBody>
      </p:sp>
      <p:pic>
        <p:nvPicPr>
          <p:cNvPr id="5" name="Picture Placeholder 4"/>
          <p:cNvPicPr>
            <a:picLocks noGrp="1" noChangeAspect="1"/>
          </p:cNvPicPr>
          <p:nvPr>
            <p:ph type="pic" idx="1"/>
          </p:nvPr>
        </p:nvPicPr>
        <p:blipFill>
          <a:blip r:embed="rId2"/>
          <a:srcRect l="4379" r="4379"/>
          <a:stretch>
            <a:fillRect/>
          </a:stretch>
        </p:blipFill>
        <p:spPr>
          <a:prstGeom prst="rect">
            <a:avLst/>
          </a:prstGeom>
        </p:spPr>
      </p:pic>
      <p:sp>
        <p:nvSpPr>
          <p:cNvPr id="4" name="Text Placeholder 3"/>
          <p:cNvSpPr>
            <a:spLocks noGrp="1"/>
          </p:cNvSpPr>
          <p:nvPr>
            <p:ph type="body" sz="half" idx="2"/>
          </p:nvPr>
        </p:nvSpPr>
        <p:spPr/>
        <p:txBody>
          <a:bodyPr>
            <a:normAutofit/>
          </a:bodyPr>
          <a:lstStyle/>
          <a:p>
            <a:pPr marL="457200" indent="-457200">
              <a:buFont typeface="Wingdings" panose="05000000000000000000" pitchFamily="2" charset="2"/>
              <a:buChar char="Ø"/>
            </a:pPr>
            <a:r>
              <a:rPr lang="en-ZA" sz="2800" dirty="0"/>
              <a:t>Building trust</a:t>
            </a:r>
          </a:p>
          <a:p>
            <a:pPr marL="457200" indent="-457200">
              <a:buFont typeface="Wingdings" panose="05000000000000000000" pitchFamily="2" charset="2"/>
              <a:buChar char="Ø"/>
            </a:pPr>
            <a:r>
              <a:rPr lang="en-ZA" sz="2800" dirty="0"/>
              <a:t>Monitoring progress</a:t>
            </a:r>
          </a:p>
          <a:p>
            <a:pPr marL="457200" indent="-457200">
              <a:buFont typeface="Wingdings" panose="05000000000000000000" pitchFamily="2" charset="2"/>
              <a:buChar char="Ø"/>
            </a:pPr>
            <a:r>
              <a:rPr lang="en-ZA" sz="2800" dirty="0"/>
              <a:t>Office culture</a:t>
            </a:r>
          </a:p>
          <a:p>
            <a:pPr marL="457200" indent="-457200">
              <a:buFont typeface="Wingdings" panose="05000000000000000000" pitchFamily="2" charset="2"/>
              <a:buChar char="Ø"/>
            </a:pPr>
            <a:r>
              <a:rPr lang="en-ZA" sz="2800" dirty="0"/>
              <a:t>Slow communication</a:t>
            </a:r>
          </a:p>
          <a:p>
            <a:pPr marL="457200" indent="-457200">
              <a:buFont typeface="Wingdings" panose="05000000000000000000" pitchFamily="2" charset="2"/>
              <a:buChar char="Ø"/>
            </a:pPr>
            <a:r>
              <a:rPr lang="en-ZA" sz="2800" dirty="0"/>
              <a:t>Disturbances</a:t>
            </a:r>
          </a:p>
          <a:p>
            <a:pPr marL="457200" indent="-457200">
              <a:buFont typeface="Wingdings" panose="05000000000000000000" pitchFamily="2" charset="2"/>
              <a:buChar char="Ø"/>
            </a:pPr>
            <a:r>
              <a:rPr lang="en-ZA" sz="2800" dirty="0"/>
              <a:t>unstructured</a:t>
            </a:r>
          </a:p>
        </p:txBody>
      </p:sp>
      <p:sp>
        <p:nvSpPr>
          <p:cNvPr id="8" name="Parallelogram 7"/>
          <p:cNvSpPr/>
          <p:nvPr/>
        </p:nvSpPr>
        <p:spPr>
          <a:xfrm>
            <a:off x="5183188" y="1034177"/>
            <a:ext cx="2949262" cy="53704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ZA" sz="2800" dirty="0"/>
              <a:t>Challenges</a:t>
            </a:r>
            <a:r>
              <a:rPr lang="en-ZA" dirty="0"/>
              <a:t> </a:t>
            </a:r>
          </a:p>
        </p:txBody>
      </p:sp>
    </p:spTree>
    <p:extLst>
      <p:ext uri="{BB962C8B-B14F-4D97-AF65-F5344CB8AC3E}">
        <p14:creationId xmlns:p14="http://schemas.microsoft.com/office/powerpoint/2010/main" val="4051756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solidFill>
                  <a:srgbClr val="002060"/>
                </a:solidFill>
                <a:latin typeface="Adobe Garamond Pro Bold" panose="02020702060506020403" pitchFamily="18" charset="0"/>
              </a:rPr>
              <a:t>Risk Management</a:t>
            </a:r>
          </a:p>
        </p:txBody>
      </p:sp>
      <p:sp>
        <p:nvSpPr>
          <p:cNvPr id="3" name="Content Placeholder 2"/>
          <p:cNvSpPr>
            <a:spLocks noGrp="1"/>
          </p:cNvSpPr>
          <p:nvPr>
            <p:ph idx="1"/>
          </p:nvPr>
        </p:nvSpPr>
        <p:spPr/>
        <p:txBody>
          <a:bodyPr>
            <a:normAutofit lnSpcReduction="10000"/>
          </a:bodyPr>
          <a:lstStyle/>
          <a:p>
            <a:r>
              <a:rPr lang="en-ZA" dirty="0"/>
              <a:t>Show stopper</a:t>
            </a:r>
          </a:p>
          <a:p>
            <a:r>
              <a:rPr lang="en-ZA" dirty="0"/>
              <a:t>Project recovery plans</a:t>
            </a:r>
          </a:p>
          <a:p>
            <a:pPr lvl="1">
              <a:buFont typeface="Courier New" panose="02070309020205020404" pitchFamily="49" charset="0"/>
              <a:buChar char="o"/>
            </a:pPr>
            <a:r>
              <a:rPr lang="en-ZA" dirty="0"/>
              <a:t>Business Case Justification</a:t>
            </a:r>
          </a:p>
          <a:p>
            <a:pPr lvl="1">
              <a:buFont typeface="Courier New" panose="02070309020205020404" pitchFamily="49" charset="0"/>
              <a:buChar char="o"/>
            </a:pPr>
            <a:r>
              <a:rPr lang="en-ZA" dirty="0"/>
              <a:t>Project budgets</a:t>
            </a:r>
          </a:p>
          <a:p>
            <a:pPr lvl="1">
              <a:buFont typeface="Courier New" panose="02070309020205020404" pitchFamily="49" charset="0"/>
              <a:buChar char="o"/>
            </a:pPr>
            <a:r>
              <a:rPr lang="en-ZA" dirty="0"/>
              <a:t>Human resources</a:t>
            </a:r>
          </a:p>
          <a:p>
            <a:pPr lvl="1">
              <a:buFont typeface="Courier New" panose="02070309020205020404" pitchFamily="49" charset="0"/>
              <a:buChar char="o"/>
            </a:pPr>
            <a:r>
              <a:rPr lang="en-ZA" dirty="0"/>
              <a:t>Time / schedule</a:t>
            </a:r>
          </a:p>
          <a:p>
            <a:pPr lvl="1">
              <a:buFont typeface="Courier New" panose="02070309020205020404" pitchFamily="49" charset="0"/>
              <a:buChar char="o"/>
            </a:pPr>
            <a:r>
              <a:rPr lang="en-ZA" dirty="0"/>
              <a:t>Project schedule compression </a:t>
            </a:r>
          </a:p>
          <a:p>
            <a:pPr marL="457200" lvl="1" indent="0">
              <a:buNone/>
            </a:pPr>
            <a:r>
              <a:rPr lang="en-ZA" dirty="0"/>
              <a:t>    techniques: Crash or Fast Track</a:t>
            </a:r>
          </a:p>
          <a:p>
            <a:r>
              <a:rPr lang="en-ZA" dirty="0"/>
              <a:t>Positive risks:</a:t>
            </a:r>
          </a:p>
          <a:p>
            <a:pPr lvl="1">
              <a:buFont typeface="Courier New" panose="02070309020205020404" pitchFamily="49" charset="0"/>
              <a:buChar char="o"/>
            </a:pPr>
            <a:r>
              <a:rPr lang="en-ZA" dirty="0"/>
              <a:t>Enhance</a:t>
            </a:r>
          </a:p>
          <a:p>
            <a:pPr lvl="1">
              <a:buFont typeface="Courier New" panose="02070309020205020404" pitchFamily="49" charset="0"/>
              <a:buChar char="o"/>
            </a:pPr>
            <a:r>
              <a:rPr lang="en-ZA" dirty="0"/>
              <a:t>Exploit</a:t>
            </a:r>
          </a:p>
        </p:txBody>
      </p:sp>
      <p:pic>
        <p:nvPicPr>
          <p:cNvPr id="4" name="Picture 3"/>
          <p:cNvPicPr>
            <a:picLocks noChangeAspect="1"/>
          </p:cNvPicPr>
          <p:nvPr/>
        </p:nvPicPr>
        <p:blipFill>
          <a:blip r:embed="rId2"/>
          <a:stretch>
            <a:fillRect/>
          </a:stretch>
        </p:blipFill>
        <p:spPr>
          <a:xfrm>
            <a:off x="5615189" y="1690688"/>
            <a:ext cx="5329476" cy="3809779"/>
          </a:xfrm>
          <a:prstGeom prst="rect">
            <a:avLst/>
          </a:prstGeom>
        </p:spPr>
      </p:pic>
    </p:spTree>
    <p:extLst>
      <p:ext uri="{BB962C8B-B14F-4D97-AF65-F5344CB8AC3E}">
        <p14:creationId xmlns:p14="http://schemas.microsoft.com/office/powerpoint/2010/main" val="2717069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solidFill>
                  <a:srgbClr val="002060"/>
                </a:solidFill>
                <a:latin typeface="Adobe Garamond Pro Bold" panose="02020702060506020403" pitchFamily="18" charset="0"/>
              </a:rPr>
              <a:t>Is technology the answer?</a:t>
            </a:r>
          </a:p>
        </p:txBody>
      </p:sp>
      <p:sp>
        <p:nvSpPr>
          <p:cNvPr id="3" name="Content Placeholder 2"/>
          <p:cNvSpPr>
            <a:spLocks noGrp="1"/>
          </p:cNvSpPr>
          <p:nvPr>
            <p:ph sz="half" idx="1"/>
          </p:nvPr>
        </p:nvSpPr>
        <p:spPr/>
        <p:txBody>
          <a:bodyPr/>
          <a:lstStyle/>
          <a:p>
            <a:pPr marL="285750" indent="-285750">
              <a:buFont typeface="Wingdings" panose="05000000000000000000" pitchFamily="2" charset="2"/>
              <a:buChar char="Ø"/>
            </a:pPr>
            <a:r>
              <a:rPr lang="en-ZA" dirty="0"/>
              <a:t> 4IR </a:t>
            </a:r>
          </a:p>
          <a:p>
            <a:pPr marL="285750" indent="-285750">
              <a:buFont typeface="Wingdings" panose="05000000000000000000" pitchFamily="2" charset="2"/>
              <a:buChar char="Ø"/>
            </a:pPr>
            <a:r>
              <a:rPr lang="en-ZA" dirty="0"/>
              <a:t> Video and teleconferences  </a:t>
            </a:r>
          </a:p>
          <a:p>
            <a:pPr marL="285750" indent="-285750">
              <a:buFont typeface="Wingdings" panose="05000000000000000000" pitchFamily="2" charset="2"/>
              <a:buChar char="Ø"/>
            </a:pPr>
            <a:r>
              <a:rPr lang="en-ZA" dirty="0"/>
              <a:t> Tracking and reporting tools, </a:t>
            </a:r>
          </a:p>
          <a:p>
            <a:pPr marL="285750" indent="-285750">
              <a:buFont typeface="Wingdings" panose="05000000000000000000" pitchFamily="2" charset="2"/>
              <a:buChar char="Ø"/>
            </a:pPr>
            <a:r>
              <a:rPr lang="en-ZA" dirty="0"/>
              <a:t> Wi-Fi connectivity, </a:t>
            </a:r>
          </a:p>
          <a:p>
            <a:pPr marL="285750" indent="-285750">
              <a:buFont typeface="Wingdings" panose="05000000000000000000" pitchFamily="2" charset="2"/>
              <a:buChar char="Ø"/>
            </a:pPr>
            <a:r>
              <a:rPr lang="en-ZA" dirty="0"/>
              <a:t> Cloud Computing</a:t>
            </a:r>
          </a:p>
          <a:p>
            <a:pPr marL="285750" indent="-285750">
              <a:buFont typeface="Wingdings" panose="05000000000000000000" pitchFamily="2" charset="2"/>
              <a:buChar char="Ø"/>
            </a:pPr>
            <a:r>
              <a:rPr lang="en-ZA" dirty="0"/>
              <a:t> Sharing and storage of   documents </a:t>
            </a:r>
          </a:p>
          <a:p>
            <a:pPr marL="285750" indent="-285750">
              <a:buFont typeface="Wingdings" panose="05000000000000000000" pitchFamily="2" charset="2"/>
              <a:buChar char="Ø"/>
            </a:pPr>
            <a:r>
              <a:rPr lang="en-ZA" dirty="0"/>
              <a:t> E-Learning - training portals.</a:t>
            </a:r>
          </a:p>
          <a:p>
            <a:endParaRPr lang="en-ZA" dirty="0"/>
          </a:p>
        </p:txBody>
      </p:sp>
      <p:pic>
        <p:nvPicPr>
          <p:cNvPr id="5" name="Content Placeholder 3"/>
          <p:cNvPicPr>
            <a:picLocks noGrp="1" noChangeAspect="1"/>
          </p:cNvPicPr>
          <p:nvPr>
            <p:ph sz="half" idx="2"/>
          </p:nvPr>
        </p:nvPicPr>
        <p:blipFill>
          <a:blip r:embed="rId2"/>
          <a:stretch>
            <a:fillRect/>
          </a:stretch>
        </p:blipFill>
        <p:spPr>
          <a:xfrm>
            <a:off x="6780628" y="1660562"/>
            <a:ext cx="4389120" cy="2123647"/>
          </a:xfrm>
          <a:prstGeom prst="rect">
            <a:avLst/>
          </a:prstGeom>
        </p:spPr>
      </p:pic>
      <p:pic>
        <p:nvPicPr>
          <p:cNvPr id="6" name="Picture 5"/>
          <p:cNvPicPr>
            <a:picLocks noChangeAspect="1"/>
          </p:cNvPicPr>
          <p:nvPr/>
        </p:nvPicPr>
        <p:blipFill>
          <a:blip r:embed="rId3"/>
          <a:stretch>
            <a:fillRect/>
          </a:stretch>
        </p:blipFill>
        <p:spPr>
          <a:xfrm>
            <a:off x="6780628" y="3910818"/>
            <a:ext cx="4573172" cy="1915968"/>
          </a:xfrm>
          <a:prstGeom prst="rect">
            <a:avLst/>
          </a:prstGeom>
        </p:spPr>
      </p:pic>
      <p:sp>
        <p:nvSpPr>
          <p:cNvPr id="7" name="Right Arrow 6"/>
          <p:cNvSpPr/>
          <p:nvPr/>
        </p:nvSpPr>
        <p:spPr>
          <a:xfrm>
            <a:off x="5513363" y="2426963"/>
            <a:ext cx="506437" cy="2954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653738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solidFill>
                  <a:srgbClr val="002060"/>
                </a:solidFill>
                <a:latin typeface="Adobe Garamond Pro Bold" panose="02020702060506020403" pitchFamily="18" charset="0"/>
              </a:rPr>
              <a:t>Virtual Meeting Platforms</a:t>
            </a:r>
          </a:p>
        </p:txBody>
      </p:sp>
      <p:sp>
        <p:nvSpPr>
          <p:cNvPr id="3" name="Text Placeholder 2"/>
          <p:cNvSpPr>
            <a:spLocks noGrp="1"/>
          </p:cNvSpPr>
          <p:nvPr>
            <p:ph type="body" idx="1"/>
          </p:nvPr>
        </p:nvSpPr>
        <p:spPr/>
        <p:txBody>
          <a:bodyPr/>
          <a:lstStyle/>
          <a:p>
            <a:r>
              <a:rPr lang="en-ZA" dirty="0"/>
              <a:t>Advantages</a:t>
            </a:r>
          </a:p>
        </p:txBody>
      </p:sp>
      <p:sp>
        <p:nvSpPr>
          <p:cNvPr id="4" name="Content Placeholder 3"/>
          <p:cNvSpPr>
            <a:spLocks noGrp="1"/>
          </p:cNvSpPr>
          <p:nvPr>
            <p:ph sz="half" idx="2"/>
          </p:nvPr>
        </p:nvSpPr>
        <p:spPr/>
        <p:txBody>
          <a:bodyPr>
            <a:normAutofit fontScale="77500" lnSpcReduction="20000"/>
          </a:bodyPr>
          <a:lstStyle/>
          <a:p>
            <a:pPr algn="just">
              <a:buFont typeface="Wingdings" panose="05000000000000000000" pitchFamily="2" charset="2"/>
              <a:buChar char="Ø"/>
            </a:pPr>
            <a:r>
              <a:rPr lang="en-ZA" dirty="0"/>
              <a:t> No time wasted</a:t>
            </a:r>
          </a:p>
          <a:p>
            <a:pPr algn="just">
              <a:buFont typeface="Wingdings" panose="05000000000000000000" pitchFamily="2" charset="2"/>
              <a:buChar char="Ø"/>
            </a:pPr>
            <a:r>
              <a:rPr lang="en-ZA" dirty="0"/>
              <a:t> Enhanced communications </a:t>
            </a:r>
          </a:p>
          <a:p>
            <a:pPr algn="just">
              <a:buFont typeface="Wingdings" panose="05000000000000000000" pitchFamily="2" charset="2"/>
              <a:buChar char="Ø"/>
            </a:pPr>
            <a:r>
              <a:rPr lang="en-ZA" dirty="0"/>
              <a:t> Lessens traveling costs and time</a:t>
            </a:r>
          </a:p>
          <a:p>
            <a:pPr algn="just">
              <a:buFont typeface="Wingdings" panose="05000000000000000000" pitchFamily="2" charset="2"/>
              <a:buChar char="Ø"/>
            </a:pPr>
            <a:r>
              <a:rPr lang="en-ZA" dirty="0"/>
              <a:t> Enhanced efficiency</a:t>
            </a:r>
          </a:p>
          <a:p>
            <a:pPr algn="just">
              <a:buFont typeface="Wingdings" panose="05000000000000000000" pitchFamily="2" charset="2"/>
              <a:buChar char="Ø"/>
            </a:pPr>
            <a:r>
              <a:rPr lang="en-ZA" dirty="0"/>
              <a:t> Spread knowledge</a:t>
            </a:r>
          </a:p>
          <a:p>
            <a:pPr algn="just">
              <a:buFont typeface="Wingdings" panose="05000000000000000000" pitchFamily="2" charset="2"/>
              <a:buChar char="Ø"/>
            </a:pPr>
            <a:r>
              <a:rPr lang="en-ZA" dirty="0"/>
              <a:t> Giving infinite invitations </a:t>
            </a:r>
          </a:p>
          <a:p>
            <a:pPr algn="just">
              <a:buFont typeface="Wingdings" panose="05000000000000000000" pitchFamily="2" charset="2"/>
              <a:buChar char="Ø"/>
            </a:pPr>
            <a:r>
              <a:rPr lang="en-ZA" dirty="0"/>
              <a:t> Different meeting schedules </a:t>
            </a:r>
          </a:p>
          <a:p>
            <a:pPr algn="just">
              <a:buFont typeface="Wingdings" panose="05000000000000000000" pitchFamily="2" charset="2"/>
              <a:buChar char="Ø"/>
            </a:pPr>
            <a:r>
              <a:rPr lang="en-ZA" dirty="0"/>
              <a:t> Easy to use interface</a:t>
            </a:r>
          </a:p>
          <a:p>
            <a:pPr algn="just">
              <a:buFont typeface="Wingdings" panose="05000000000000000000" pitchFamily="2" charset="2"/>
              <a:buChar char="Ø"/>
            </a:pPr>
            <a:r>
              <a:rPr lang="en-ZA" dirty="0"/>
              <a:t> Live recorded meeting</a:t>
            </a:r>
          </a:p>
          <a:p>
            <a:pPr algn="just">
              <a:buFont typeface="Wingdings" panose="05000000000000000000" pitchFamily="2" charset="2"/>
              <a:buChar char="Ø"/>
            </a:pPr>
            <a:r>
              <a:rPr lang="en-ZA" dirty="0"/>
              <a:t> General productivity increases</a:t>
            </a:r>
          </a:p>
        </p:txBody>
      </p:sp>
      <p:sp>
        <p:nvSpPr>
          <p:cNvPr id="5" name="Text Placeholder 4"/>
          <p:cNvSpPr>
            <a:spLocks noGrp="1"/>
          </p:cNvSpPr>
          <p:nvPr>
            <p:ph type="body" sz="quarter" idx="3"/>
          </p:nvPr>
        </p:nvSpPr>
        <p:spPr/>
        <p:txBody>
          <a:bodyPr/>
          <a:lstStyle/>
          <a:p>
            <a:r>
              <a:rPr lang="en-ZA" dirty="0"/>
              <a:t>Disadvantages</a:t>
            </a:r>
          </a:p>
        </p:txBody>
      </p:sp>
      <p:sp>
        <p:nvSpPr>
          <p:cNvPr id="6" name="Content Placeholder 5"/>
          <p:cNvSpPr>
            <a:spLocks noGrp="1"/>
          </p:cNvSpPr>
          <p:nvPr>
            <p:ph sz="quarter" idx="4"/>
          </p:nvPr>
        </p:nvSpPr>
        <p:spPr/>
        <p:txBody>
          <a:bodyPr>
            <a:normAutofit/>
          </a:bodyPr>
          <a:lstStyle/>
          <a:p>
            <a:pPr>
              <a:buFont typeface="Wingdings" panose="05000000000000000000" pitchFamily="2" charset="2"/>
              <a:buChar char="Ø"/>
            </a:pPr>
            <a:r>
              <a:rPr lang="en-ZA" dirty="0"/>
              <a:t> Home environment not conducive</a:t>
            </a:r>
          </a:p>
          <a:p>
            <a:pPr>
              <a:buFont typeface="Wingdings" panose="05000000000000000000" pitchFamily="2" charset="2"/>
              <a:buChar char="Ø"/>
            </a:pPr>
            <a:r>
              <a:rPr lang="en-ZA" dirty="0"/>
              <a:t> Less direct interaction </a:t>
            </a:r>
          </a:p>
          <a:p>
            <a:pPr>
              <a:buFont typeface="Wingdings" panose="05000000000000000000" pitchFamily="2" charset="2"/>
              <a:buChar char="Ø"/>
            </a:pPr>
            <a:r>
              <a:rPr lang="en-ZA" dirty="0"/>
              <a:t> Unstable or no connection</a:t>
            </a:r>
          </a:p>
          <a:p>
            <a:pPr>
              <a:buFont typeface="Wingdings" panose="05000000000000000000" pitchFamily="2" charset="2"/>
              <a:buChar char="Ø"/>
            </a:pPr>
            <a:r>
              <a:rPr lang="en-ZA" dirty="0"/>
              <a:t> Cost of data</a:t>
            </a:r>
          </a:p>
          <a:p>
            <a:pPr>
              <a:buFont typeface="Wingdings" panose="05000000000000000000" pitchFamily="2" charset="2"/>
              <a:buChar char="Ø"/>
            </a:pPr>
            <a:r>
              <a:rPr lang="en-ZA" dirty="0"/>
              <a:t> Less human contact</a:t>
            </a:r>
          </a:p>
          <a:p>
            <a:pPr>
              <a:buFont typeface="Wingdings" panose="05000000000000000000" pitchFamily="2" charset="2"/>
              <a:buChar char="Ø"/>
            </a:pPr>
            <a:r>
              <a:rPr lang="en-ZA" dirty="0"/>
              <a:t> Security - Hacking</a:t>
            </a:r>
          </a:p>
          <a:p>
            <a:endParaRPr lang="en-ZA" dirty="0"/>
          </a:p>
        </p:txBody>
      </p:sp>
    </p:spTree>
    <p:extLst>
      <p:ext uri="{BB962C8B-B14F-4D97-AF65-F5344CB8AC3E}">
        <p14:creationId xmlns:p14="http://schemas.microsoft.com/office/powerpoint/2010/main" val="9815831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524</TotalTime>
  <Words>470</Words>
  <Application>Microsoft Office PowerPoint</Application>
  <PresentationFormat>Widescreen</PresentationFormat>
  <Paragraphs>87</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Adobe Garamond Pro Bold</vt:lpstr>
      <vt:lpstr>Arial</vt:lpstr>
      <vt:lpstr>Calibri</vt:lpstr>
      <vt:lpstr>Calibri Light</vt:lpstr>
      <vt:lpstr>Courier New</vt:lpstr>
      <vt:lpstr>Wingdings</vt:lpstr>
      <vt:lpstr>Office Theme</vt:lpstr>
      <vt:lpstr>PowerPoint Presentation</vt:lpstr>
      <vt:lpstr>Impact of COVID-19 on projects</vt:lpstr>
      <vt:lpstr>Virtual Project Management</vt:lpstr>
      <vt:lpstr>How can virtual project management be applied successful</vt:lpstr>
      <vt:lpstr>Impact of working from home</vt:lpstr>
      <vt:lpstr>Impact of working from home  </vt:lpstr>
      <vt:lpstr>Risk Management</vt:lpstr>
      <vt:lpstr>Is technology the answer?</vt:lpstr>
      <vt:lpstr>Virtual Meeting Platforms</vt:lpstr>
      <vt:lpstr>Are you ready for a new normal?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vusi</dc:creator>
  <cp:lastModifiedBy>Ahmed Zulfiqar</cp:lastModifiedBy>
  <cp:revision>52</cp:revision>
  <dcterms:created xsi:type="dcterms:W3CDTF">2020-06-21T07:26:18Z</dcterms:created>
  <dcterms:modified xsi:type="dcterms:W3CDTF">2022-11-17T06:56:23Z</dcterms:modified>
</cp:coreProperties>
</file>